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60" r:id="rId7"/>
    <p:sldId id="263" r:id="rId8"/>
    <p:sldId id="261" r:id="rId9"/>
    <p:sldId id="262" r:id="rId10"/>
    <p:sldId id="264" r:id="rId11"/>
  </p:sldIdLst>
  <p:sldSz cx="2519363" cy="5040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4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uwman" userId="15b966b51f7f5824" providerId="LiveId" clId="{BE0F912C-FA5A-4C9B-8763-9A76D103EF8C}"/>
    <pc:docChg chg="custSel modSld">
      <pc:chgData name="John Bouwman" userId="15b966b51f7f5824" providerId="LiveId" clId="{BE0F912C-FA5A-4C9B-8763-9A76D103EF8C}" dt="2023-06-14T09:30:15.275" v="0" actId="478"/>
      <pc:docMkLst>
        <pc:docMk/>
      </pc:docMkLst>
      <pc:sldChg chg="delSp mod">
        <pc:chgData name="John Bouwman" userId="15b966b51f7f5824" providerId="LiveId" clId="{BE0F912C-FA5A-4C9B-8763-9A76D103EF8C}" dt="2023-06-14T09:30:15.275" v="0" actId="478"/>
        <pc:sldMkLst>
          <pc:docMk/>
          <pc:sldMk cId="3066540771" sldId="266"/>
        </pc:sldMkLst>
        <pc:spChg chg="del">
          <ac:chgData name="John Bouwman" userId="15b966b51f7f5824" providerId="LiveId" clId="{BE0F912C-FA5A-4C9B-8763-9A76D103EF8C}" dt="2023-06-14T09:30:15.275" v="0" actId="478"/>
          <ac:spMkLst>
            <pc:docMk/>
            <pc:sldMk cId="3066540771" sldId="266"/>
            <ac:spMk id="3" creationId="{021A6021-0D5E-3E1E-330A-1091CB3789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52" y="824885"/>
            <a:ext cx="2141459" cy="1754776"/>
          </a:xfrm>
        </p:spPr>
        <p:txBody>
          <a:bodyPr anchor="b"/>
          <a:lstStyle>
            <a:lvl1pPr algn="ctr">
              <a:defRPr sz="165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21" y="2647331"/>
            <a:ext cx="1889522" cy="1216909"/>
          </a:xfrm>
        </p:spPr>
        <p:txBody>
          <a:bodyPr/>
          <a:lstStyle>
            <a:lvl1pPr marL="0" indent="0" algn="ctr">
              <a:buNone/>
              <a:defRPr sz="661"/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04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2919" y="268350"/>
            <a:ext cx="543238" cy="427143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06" y="268350"/>
            <a:ext cx="1598221" cy="427143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94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4" y="1256579"/>
            <a:ext cx="2172951" cy="2096630"/>
          </a:xfrm>
        </p:spPr>
        <p:txBody>
          <a:bodyPr anchor="b"/>
          <a:lstStyle>
            <a:lvl1pPr>
              <a:defRPr sz="165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94" y="3373044"/>
            <a:ext cx="2172951" cy="1102568"/>
          </a:xfrm>
        </p:spPr>
        <p:txBody>
          <a:bodyPr/>
          <a:lstStyle>
            <a:lvl1pPr marL="0" indent="0">
              <a:buNone/>
              <a:defRPr sz="661">
                <a:solidFill>
                  <a:schemeClr val="tx1"/>
                </a:solidFill>
              </a:defRPr>
            </a:lvl1pPr>
            <a:lvl2pPr marL="125959" indent="0">
              <a:buNone/>
              <a:defRPr sz="551">
                <a:solidFill>
                  <a:schemeClr val="tx1">
                    <a:tint val="75000"/>
                  </a:schemeClr>
                </a:solidFill>
              </a:defRPr>
            </a:lvl2pPr>
            <a:lvl3pPr marL="251917" indent="0">
              <a:buNone/>
              <a:defRPr sz="496">
                <a:solidFill>
                  <a:schemeClr val="tx1">
                    <a:tint val="75000"/>
                  </a:schemeClr>
                </a:solidFill>
              </a:defRPr>
            </a:lvl3pPr>
            <a:lvl4pPr marL="37787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0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629793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755752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881710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00766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9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06" y="1341750"/>
            <a:ext cx="1070729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428" y="1341750"/>
            <a:ext cx="1070729" cy="31980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1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268351"/>
            <a:ext cx="2172951" cy="97422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35" y="1235577"/>
            <a:ext cx="1065808" cy="605537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35" y="1841114"/>
            <a:ext cx="1065808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428" y="1235577"/>
            <a:ext cx="1071057" cy="605537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428" y="1841114"/>
            <a:ext cx="1071057" cy="27080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12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50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336021"/>
            <a:ext cx="812560" cy="1176073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57" y="725713"/>
            <a:ext cx="1275428" cy="3581889"/>
          </a:xfrm>
        </p:spPr>
        <p:txBody>
          <a:bodyPr/>
          <a:lstStyle>
            <a:lvl1pPr>
              <a:defRPr sz="882"/>
            </a:lvl1pPr>
            <a:lvl2pPr>
              <a:defRPr sz="771"/>
            </a:lvl2pPr>
            <a:lvl3pPr>
              <a:defRPr sz="661"/>
            </a:lvl3pPr>
            <a:lvl4pPr>
              <a:defRPr sz="551"/>
            </a:lvl4pPr>
            <a:lvl5pPr>
              <a:defRPr sz="551"/>
            </a:lvl5pPr>
            <a:lvl6pPr>
              <a:defRPr sz="551"/>
            </a:lvl6pPr>
            <a:lvl7pPr>
              <a:defRPr sz="551"/>
            </a:lvl7pPr>
            <a:lvl8pPr>
              <a:defRPr sz="551"/>
            </a:lvl8pPr>
            <a:lvl9pPr>
              <a:defRPr sz="55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1512094"/>
            <a:ext cx="812560" cy="2801341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7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336021"/>
            <a:ext cx="812560" cy="1176073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057" y="725713"/>
            <a:ext cx="1275428" cy="3581889"/>
          </a:xfrm>
        </p:spPr>
        <p:txBody>
          <a:bodyPr anchor="t"/>
          <a:lstStyle>
            <a:lvl1pPr marL="0" indent="0">
              <a:buNone/>
              <a:defRPr sz="882"/>
            </a:lvl1pPr>
            <a:lvl2pPr marL="125959" indent="0">
              <a:buNone/>
              <a:defRPr sz="771"/>
            </a:lvl2pPr>
            <a:lvl3pPr marL="251917" indent="0">
              <a:buNone/>
              <a:defRPr sz="661"/>
            </a:lvl3pPr>
            <a:lvl4pPr marL="377876" indent="0">
              <a:buNone/>
              <a:defRPr sz="551"/>
            </a:lvl4pPr>
            <a:lvl5pPr marL="503834" indent="0">
              <a:buNone/>
              <a:defRPr sz="551"/>
            </a:lvl5pPr>
            <a:lvl6pPr marL="629793" indent="0">
              <a:buNone/>
              <a:defRPr sz="551"/>
            </a:lvl6pPr>
            <a:lvl7pPr marL="755752" indent="0">
              <a:buNone/>
              <a:defRPr sz="551"/>
            </a:lvl7pPr>
            <a:lvl8pPr marL="881710" indent="0">
              <a:buNone/>
              <a:defRPr sz="551"/>
            </a:lvl8pPr>
            <a:lvl9pPr marL="1007669" indent="0">
              <a:buNone/>
              <a:defRPr sz="55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1512094"/>
            <a:ext cx="812560" cy="2801341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3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06" y="268351"/>
            <a:ext cx="2172951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06" y="1341750"/>
            <a:ext cx="2172951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06" y="4671625"/>
            <a:ext cx="566857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F642-AC09-47B6-80E8-2DB8F24EAAB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539" y="4671625"/>
            <a:ext cx="85028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300" y="4671625"/>
            <a:ext cx="566857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185D-3EAC-4341-A524-AFF5B353C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2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CAcQjRw&amp;url=http://www.rooftrack.nl/EenheidDetails/150032921&amp;ei=631YVZThMMuqggTbqoCADw&amp;bvm=bv.93564037,d.eXY&amp;psig=AFQjCNEmY-beUia2IZgnG0RMkDsK959pXQ&amp;ust=143194915917134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230 Volt voeding of </a:t>
            </a:r>
            <a:br>
              <a:rPr lang="nl-NL" b="1" dirty="0"/>
            </a:br>
            <a:r>
              <a:rPr lang="nl-NL" b="1" dirty="0"/>
              <a:t>9 Volt lithium batterij?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88951" y="1369709"/>
            <a:ext cx="222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Als je de woning uit gaat en je komt in een </a:t>
            </a:r>
            <a:r>
              <a:rPr lang="nl-NL" sz="1100" u="sng" dirty="0"/>
              <a:t>besloten</a:t>
            </a:r>
            <a:r>
              <a:rPr lang="nl-NL" sz="1100" dirty="0"/>
              <a:t> ruimte (gang, atrium, hal e.d.) dan </a:t>
            </a:r>
            <a:br>
              <a:rPr lang="nl-NL" sz="1100" dirty="0"/>
            </a:br>
            <a:r>
              <a:rPr lang="nl-NL" sz="1100" dirty="0"/>
              <a:t>230 volt in de hele woning.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E27804-C828-B5FE-7C77-90E5B709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6" y="2229856"/>
            <a:ext cx="1340904" cy="86240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6CF168E-F399-329E-3032-A02DCF256AF8}"/>
              </a:ext>
            </a:extLst>
          </p:cNvPr>
          <p:cNvSpPr txBox="1"/>
          <p:nvPr/>
        </p:nvSpPr>
        <p:spPr>
          <a:xfrm>
            <a:off x="188950" y="626482"/>
            <a:ext cx="222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Als je de woning uit gaat en je komt in de buitenlucht </a:t>
            </a:r>
            <a:br>
              <a:rPr lang="nl-NL" sz="1100" dirty="0"/>
            </a:br>
            <a:r>
              <a:rPr lang="nl-NL" sz="1100" dirty="0"/>
              <a:t>(straat, open galerij e.d.) dan</a:t>
            </a:r>
            <a:br>
              <a:rPr lang="nl-NL" sz="1100" dirty="0"/>
            </a:br>
            <a:r>
              <a:rPr lang="nl-NL" sz="1100" dirty="0"/>
              <a:t>9 Volt lithium in de hele woning</a:t>
            </a:r>
          </a:p>
        </p:txBody>
      </p:sp>
      <p:pic>
        <p:nvPicPr>
          <p:cNvPr id="1026" name="Picture 2" descr="Hitteschild aan buitenzijde galerij » Bouwwereld.nl">
            <a:extLst>
              <a:ext uri="{FF2B5EF4-FFF2-40B4-BE49-F238E27FC236}">
                <a16:creationId xmlns:a16="http://schemas.microsoft.com/office/drawing/2014/main" id="{BB9DB2BD-9F0E-B0E7-09B4-9B588B85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" y="3099942"/>
            <a:ext cx="1334808" cy="8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artimentering bij brand faculteit Bouwkunde - PDF Free Download">
            <a:extLst>
              <a:ext uri="{FF2B5EF4-FFF2-40B4-BE49-F238E27FC236}">
                <a16:creationId xmlns:a16="http://schemas.microsoft.com/office/drawing/2014/main" id="{53E05942-F8DD-FD75-072E-CC91398A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" y="4009734"/>
            <a:ext cx="1334808" cy="9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2833EA5-4EBC-6225-4802-42B14D552E69}"/>
              </a:ext>
            </a:extLst>
          </p:cNvPr>
          <p:cNvSpPr txBox="1"/>
          <p:nvPr/>
        </p:nvSpPr>
        <p:spPr>
          <a:xfrm>
            <a:off x="1591032" y="2430281"/>
            <a:ext cx="8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Gezamenlijke hal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1CD4CF1-49A2-61B9-5C90-E2BAA118EECB}"/>
              </a:ext>
            </a:extLst>
          </p:cNvPr>
          <p:cNvSpPr txBox="1"/>
          <p:nvPr/>
        </p:nvSpPr>
        <p:spPr>
          <a:xfrm>
            <a:off x="1606272" y="3306581"/>
            <a:ext cx="8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Gesloten (glas) galerij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3C570F-6C1A-7D1A-C2D9-FD87E507CE78}"/>
              </a:ext>
            </a:extLst>
          </p:cNvPr>
          <p:cNvSpPr txBox="1"/>
          <p:nvPr/>
        </p:nvSpPr>
        <p:spPr>
          <a:xfrm>
            <a:off x="1591032" y="4182881"/>
            <a:ext cx="8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Gezamenlijke gang</a:t>
            </a:r>
          </a:p>
        </p:txBody>
      </p:sp>
    </p:spTree>
    <p:extLst>
      <p:ext uri="{BB962C8B-B14F-4D97-AF65-F5344CB8AC3E}">
        <p14:creationId xmlns:p14="http://schemas.microsoft.com/office/powerpoint/2010/main" val="358729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Eengezinswoning met woonkamer aan tuin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Vanuit kamer kan men via gang of via tuin vluchten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vluchtweg voor 1</a:t>
            </a:r>
            <a:r>
              <a:rPr lang="nl-NL" sz="1100" baseline="30000" dirty="0"/>
              <a:t>ste</a:t>
            </a: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Gang BGG dus wel rookmelder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196F9CB-397D-8D39-4728-E78C1D28AEB3}"/>
              </a:ext>
            </a:extLst>
          </p:cNvPr>
          <p:cNvSpPr/>
          <p:nvPr/>
        </p:nvSpPr>
        <p:spPr>
          <a:xfrm>
            <a:off x="1071061" y="1397794"/>
            <a:ext cx="291014" cy="1874044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82418E64-7AD3-25E2-1DDF-83049DC735C1}"/>
              </a:ext>
            </a:extLst>
          </p:cNvPr>
          <p:cNvSpPr/>
          <p:nvPr/>
        </p:nvSpPr>
        <p:spPr>
          <a:xfrm>
            <a:off x="1130593" y="1775847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DCD7228C-420B-97A6-323A-CBF97445B42C}"/>
              </a:ext>
            </a:extLst>
          </p:cNvPr>
          <p:cNvSpPr/>
          <p:nvPr/>
        </p:nvSpPr>
        <p:spPr>
          <a:xfrm>
            <a:off x="1167903" y="3042626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FFF92D6-200B-3F7A-3EC9-324E5D43F392}"/>
              </a:ext>
            </a:extLst>
          </p:cNvPr>
          <p:cNvSpPr/>
          <p:nvPr/>
        </p:nvSpPr>
        <p:spPr>
          <a:xfrm>
            <a:off x="1362075" y="2662238"/>
            <a:ext cx="64770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Badkamer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8D3780E-9247-E32C-8FEC-F8499CE6C9E0}"/>
              </a:ext>
            </a:extLst>
          </p:cNvPr>
          <p:cNvSpPr/>
          <p:nvPr/>
        </p:nvSpPr>
        <p:spPr>
          <a:xfrm>
            <a:off x="2081213" y="2157413"/>
            <a:ext cx="301567" cy="93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 descr="Verboden met effen opvulling">
            <a:extLst>
              <a:ext uri="{FF2B5EF4-FFF2-40B4-BE49-F238E27FC236}">
                <a16:creationId xmlns:a16="http://schemas.microsoft.com/office/drawing/2014/main" id="{FCEAE9B9-B6B8-789D-0F9D-352DD086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416" y="1120509"/>
            <a:ext cx="175833" cy="1758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C8A553-8074-2D91-813F-66DD6FC2F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" y="1059782"/>
            <a:ext cx="2279704" cy="235629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63CD659-B0D0-35CB-43A3-9F3F56F3C174}"/>
              </a:ext>
            </a:extLst>
          </p:cNvPr>
          <p:cNvSpPr/>
          <p:nvPr/>
        </p:nvSpPr>
        <p:spPr>
          <a:xfrm>
            <a:off x="122641" y="1059782"/>
            <a:ext cx="948419" cy="315929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83A4C1B-5DE3-F12B-57D5-C85F5894C6B6}"/>
              </a:ext>
            </a:extLst>
          </p:cNvPr>
          <p:cNvSpPr/>
          <p:nvPr/>
        </p:nvSpPr>
        <p:spPr>
          <a:xfrm>
            <a:off x="739582" y="2324226"/>
            <a:ext cx="346268" cy="404687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67C9878-6939-503A-7D72-160C649CCE84}"/>
              </a:ext>
            </a:extLst>
          </p:cNvPr>
          <p:cNvSpPr/>
          <p:nvPr/>
        </p:nvSpPr>
        <p:spPr>
          <a:xfrm>
            <a:off x="739582" y="2728914"/>
            <a:ext cx="346268" cy="366712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4AFA958-4EB8-8BEA-0BD9-AD99E1943C0B}"/>
              </a:ext>
            </a:extLst>
          </p:cNvPr>
          <p:cNvSpPr/>
          <p:nvPr/>
        </p:nvSpPr>
        <p:spPr>
          <a:xfrm>
            <a:off x="1939732" y="1968103"/>
            <a:ext cx="224824" cy="760809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678E645-0E75-A233-E00A-B876FCAF4005}"/>
              </a:ext>
            </a:extLst>
          </p:cNvPr>
          <p:cNvSpPr/>
          <p:nvPr/>
        </p:nvSpPr>
        <p:spPr>
          <a:xfrm>
            <a:off x="2164556" y="2321211"/>
            <a:ext cx="169306" cy="407702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9AE06BC1-8C80-F2A6-DD73-290100B98B6B}"/>
              </a:ext>
            </a:extLst>
          </p:cNvPr>
          <p:cNvSpPr/>
          <p:nvPr/>
        </p:nvSpPr>
        <p:spPr>
          <a:xfrm>
            <a:off x="773407" y="2479209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Stroomdiagram: Verbindingslijn 17">
            <a:extLst>
              <a:ext uri="{FF2B5EF4-FFF2-40B4-BE49-F238E27FC236}">
                <a16:creationId xmlns:a16="http://schemas.microsoft.com/office/drawing/2014/main" id="{C8A6675E-D20D-DB10-DF59-6C26C05BEEA2}"/>
              </a:ext>
            </a:extLst>
          </p:cNvPr>
          <p:cNvSpPr/>
          <p:nvPr/>
        </p:nvSpPr>
        <p:spPr>
          <a:xfrm>
            <a:off x="868659" y="2888785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BC114F7D-05EA-4B52-2BBE-91A65A80EF1A}"/>
              </a:ext>
            </a:extLst>
          </p:cNvPr>
          <p:cNvSpPr/>
          <p:nvPr/>
        </p:nvSpPr>
        <p:spPr>
          <a:xfrm>
            <a:off x="2006255" y="2058491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338280"/>
          </a:xfrm>
        </p:spPr>
        <p:txBody>
          <a:bodyPr>
            <a:normAutofit/>
          </a:bodyPr>
          <a:lstStyle/>
          <a:p>
            <a:r>
              <a:rPr lang="nl-NL" b="1" dirty="0"/>
              <a:t>Rookmelder op zolder?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88949" y="1350525"/>
            <a:ext cx="222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Als de zolder </a:t>
            </a:r>
            <a:r>
              <a:rPr lang="nl-NL" sz="1100" b="1" dirty="0"/>
              <a:t>geen</a:t>
            </a:r>
            <a:r>
              <a:rPr lang="nl-NL" sz="1100" dirty="0"/>
              <a:t> </a:t>
            </a:r>
            <a:r>
              <a:rPr lang="nl-NL" sz="1100" dirty="0" err="1"/>
              <a:t>verblijfs-ruimte</a:t>
            </a:r>
            <a:r>
              <a:rPr lang="nl-NL" sz="1100" dirty="0"/>
              <a:t> heeft maar alleen wordt gebruikt voor opslag dan is geen rookmelder nodig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CF168E-F399-329E-3032-A02DCF256AF8}"/>
              </a:ext>
            </a:extLst>
          </p:cNvPr>
          <p:cNvSpPr txBox="1"/>
          <p:nvPr/>
        </p:nvSpPr>
        <p:spPr>
          <a:xfrm>
            <a:off x="188950" y="626482"/>
            <a:ext cx="2222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Als de zolder </a:t>
            </a:r>
            <a:r>
              <a:rPr lang="nl-NL" sz="1100" u="sng" dirty="0"/>
              <a:t>een verblijfsruimte</a:t>
            </a:r>
            <a:r>
              <a:rPr lang="nl-NL" sz="1100" dirty="0"/>
              <a:t> heeft (slaapkamer, hobbykamer e.d.) dan moet er een rookmelder worden geplaatst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2833EA5-4EBC-6225-4802-42B14D552E69}"/>
              </a:ext>
            </a:extLst>
          </p:cNvPr>
          <p:cNvSpPr txBox="1"/>
          <p:nvPr/>
        </p:nvSpPr>
        <p:spPr>
          <a:xfrm>
            <a:off x="1703799" y="2943303"/>
            <a:ext cx="8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Wel een rookmelder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1CD4CF1-49A2-61B9-5C90-E2BAA118EECB}"/>
              </a:ext>
            </a:extLst>
          </p:cNvPr>
          <p:cNvSpPr txBox="1"/>
          <p:nvPr/>
        </p:nvSpPr>
        <p:spPr>
          <a:xfrm>
            <a:off x="1719039" y="4048203"/>
            <a:ext cx="85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Geen rookmelder</a:t>
            </a:r>
          </a:p>
        </p:txBody>
      </p:sp>
      <p:pic>
        <p:nvPicPr>
          <p:cNvPr id="2050" name="Picture 2" descr="Tips voor het inrichten van de zolderkamer * Mounira's Mansion">
            <a:extLst>
              <a:ext uri="{FF2B5EF4-FFF2-40B4-BE49-F238E27FC236}">
                <a16:creationId xmlns:a16="http://schemas.microsoft.com/office/drawing/2014/main" id="{6E60E6E7-4217-ABF6-B366-A7824DC3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1" y="2733606"/>
            <a:ext cx="1422115" cy="9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lder renoveren tot masterbedroom - Livios">
            <a:extLst>
              <a:ext uri="{FF2B5EF4-FFF2-40B4-BE49-F238E27FC236}">
                <a16:creationId xmlns:a16="http://schemas.microsoft.com/office/drawing/2014/main" id="{68C3CBFC-CB60-FD20-7582-C7BA0463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" y="3816512"/>
            <a:ext cx="1422115" cy="10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4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ghtbox-img" descr="&lt;a href='javascript:print();' onclick='if(window.print)window.print();return false;'&gt;Print&lt;/a&gt;">
            <a:extLst>
              <a:ext uri="{FF2B5EF4-FFF2-40B4-BE49-F238E27FC236}">
                <a16:creationId xmlns:a16="http://schemas.microsoft.com/office/drawing/2014/main" id="{CC004E34-FAB0-DBCE-6F9D-C4936CF4DEA3}"/>
              </a:ext>
            </a:extLst>
          </p:cNvPr>
          <p:cNvPicPr/>
          <p:nvPr/>
        </p:nvPicPr>
        <p:blipFill>
          <a:blip r:embed="rId2" cstate="print"/>
          <a:srcRect t="11782" r="42501"/>
          <a:stretch>
            <a:fillRect/>
          </a:stretch>
        </p:blipFill>
        <p:spPr bwMode="auto">
          <a:xfrm>
            <a:off x="318135" y="736843"/>
            <a:ext cx="1869746" cy="273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Compact </a:t>
            </a:r>
            <a:br>
              <a:rPr lang="nl-NL" b="1" dirty="0"/>
            </a:br>
            <a:r>
              <a:rPr lang="nl-NL" b="1" dirty="0"/>
              <a:t>appartement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enige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Alle verblijfsruimten aan de hal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Vluchten naar balkon mag niet</a:t>
            </a:r>
            <a:br>
              <a:rPr lang="nl-NL" sz="1100" dirty="0"/>
            </a:br>
            <a:endParaRPr lang="nl-NL" sz="1100" dirty="0"/>
          </a:p>
          <a:p>
            <a:r>
              <a:rPr lang="nl-NL" sz="1100" i="1" dirty="0"/>
              <a:t>Badkamer en balkon zijn geen verblijfsruimten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351E71F-B451-5C2A-8677-7D824E84AC65}"/>
              </a:ext>
            </a:extLst>
          </p:cNvPr>
          <p:cNvSpPr/>
          <p:nvPr/>
        </p:nvSpPr>
        <p:spPr>
          <a:xfrm>
            <a:off x="1259681" y="2608729"/>
            <a:ext cx="333795" cy="497542"/>
          </a:xfrm>
          <a:prstGeom prst="rect">
            <a:avLst/>
          </a:prstGeom>
          <a:solidFill>
            <a:srgbClr val="A9D1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783AD31E-9A1A-ECD4-BB9B-6FE762F43DFC}"/>
              </a:ext>
            </a:extLst>
          </p:cNvPr>
          <p:cNvSpPr/>
          <p:nvPr/>
        </p:nvSpPr>
        <p:spPr>
          <a:xfrm>
            <a:off x="1415595" y="2687883"/>
            <a:ext cx="81293" cy="8129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" name="Graphic 9" descr="Verboden met effen opvulling">
            <a:extLst>
              <a:ext uri="{FF2B5EF4-FFF2-40B4-BE49-F238E27FC236}">
                <a16:creationId xmlns:a16="http://schemas.microsoft.com/office/drawing/2014/main" id="{5EEF4F82-E5E1-4456-3563-D4A60CCA3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5560" y="945035"/>
            <a:ext cx="175833" cy="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A017161-578E-A45D-312D-7B81B0E37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1" y="614050"/>
            <a:ext cx="2076878" cy="28418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Galerijflat </a:t>
            </a:r>
            <a:br>
              <a:rPr lang="nl-NL" b="1" dirty="0"/>
            </a:br>
            <a:r>
              <a:rPr lang="nl-NL" b="1" dirty="0"/>
              <a:t>met gang en hal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Galerij is enige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Alle verblijfsruimten aan de 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Via gang naar hal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Vluchten naar balkon mag niet</a:t>
            </a:r>
            <a:br>
              <a:rPr lang="nl-NL" sz="1100" dirty="0"/>
            </a:br>
            <a:endParaRPr lang="nl-NL" sz="1100" dirty="0"/>
          </a:p>
          <a:p>
            <a:r>
              <a:rPr lang="nl-NL" sz="1100" i="1" dirty="0"/>
              <a:t>Badkamer en balkon zijn geen verblijfsruimten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99A347D-7A4A-03F7-272A-FB9CFC7597C5}"/>
              </a:ext>
            </a:extLst>
          </p:cNvPr>
          <p:cNvSpPr/>
          <p:nvPr/>
        </p:nvSpPr>
        <p:spPr>
          <a:xfrm>
            <a:off x="1132662" y="1988344"/>
            <a:ext cx="548220" cy="381000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A6DA76-26F0-E396-614A-312A83C5F627}"/>
              </a:ext>
            </a:extLst>
          </p:cNvPr>
          <p:cNvSpPr/>
          <p:nvPr/>
        </p:nvSpPr>
        <p:spPr>
          <a:xfrm>
            <a:off x="1447885" y="2369344"/>
            <a:ext cx="232997" cy="773906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 descr="Verboden met effen opvulling">
            <a:extLst>
              <a:ext uri="{FF2B5EF4-FFF2-40B4-BE49-F238E27FC236}">
                <a16:creationId xmlns:a16="http://schemas.microsoft.com/office/drawing/2014/main" id="{8732CBC5-5ED9-30B9-AC21-D48EBF50C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5560" y="928898"/>
            <a:ext cx="175833" cy="175833"/>
          </a:xfrm>
          <a:prstGeom prst="rect">
            <a:avLst/>
          </a:prstGeom>
        </p:spPr>
      </p:pic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5C2E9BFD-1B0A-4927-D082-35FD4A9D4441}"/>
              </a:ext>
            </a:extLst>
          </p:cNvPr>
          <p:cNvSpPr/>
          <p:nvPr/>
        </p:nvSpPr>
        <p:spPr>
          <a:xfrm>
            <a:off x="1506628" y="2387307"/>
            <a:ext cx="94436" cy="826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A61E6E4D-0BC6-C070-9E78-AC250E310630}"/>
              </a:ext>
            </a:extLst>
          </p:cNvPr>
          <p:cNvSpPr/>
          <p:nvPr/>
        </p:nvSpPr>
        <p:spPr>
          <a:xfrm>
            <a:off x="1512750" y="2924309"/>
            <a:ext cx="94436" cy="826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media.woningnet.nl/R/15/1/Large/216106_1.JPG">
            <a:hlinkClick r:id="rId2"/>
            <a:extLst>
              <a:ext uri="{FF2B5EF4-FFF2-40B4-BE49-F238E27FC236}">
                <a16:creationId xmlns:a16="http://schemas.microsoft.com/office/drawing/2014/main" id="{1D54B43F-C6A0-A5DA-EDB8-DCEA85653688}"/>
              </a:ext>
            </a:extLst>
          </p:cNvPr>
          <p:cNvPicPr/>
          <p:nvPr/>
        </p:nvPicPr>
        <p:blipFill>
          <a:blip r:embed="rId3" cstate="print"/>
          <a:srcRect b="25767"/>
          <a:stretch>
            <a:fillRect/>
          </a:stretch>
        </p:blipFill>
        <p:spPr bwMode="auto">
          <a:xfrm>
            <a:off x="-7661" y="1177989"/>
            <a:ext cx="2534681" cy="19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Compacte  </a:t>
            </a:r>
            <a:br>
              <a:rPr lang="nl-NL" b="1" dirty="0"/>
            </a:br>
            <a:r>
              <a:rPr lang="nl-NL" b="1" dirty="0"/>
              <a:t>eengezinswoning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de vluchtweg voor de bovenverdieping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Alle verblijfsruimten 1</a:t>
            </a:r>
            <a:r>
              <a:rPr lang="nl-NL" sz="1100" baseline="30000" dirty="0"/>
              <a:t>ste</a:t>
            </a:r>
            <a:r>
              <a:rPr lang="nl-NL" sz="1100" dirty="0"/>
              <a:t> aan de overloop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Via overloop - trap naar hal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3794E10-F197-F22C-548A-2D91BA174CBC}"/>
              </a:ext>
            </a:extLst>
          </p:cNvPr>
          <p:cNvSpPr txBox="1"/>
          <p:nvPr/>
        </p:nvSpPr>
        <p:spPr>
          <a:xfrm>
            <a:off x="184835" y="1062215"/>
            <a:ext cx="2222593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i="1" dirty="0"/>
              <a:t>           </a:t>
            </a:r>
            <a:r>
              <a:rPr lang="nl-NL" sz="800" i="1" dirty="0" err="1"/>
              <a:t>Bgg</a:t>
            </a:r>
            <a:r>
              <a:rPr lang="nl-NL" sz="800" i="1" dirty="0"/>
              <a:t>			   1ste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CB9ACF-0CB9-8154-B294-CB96A2E9A004}"/>
              </a:ext>
            </a:extLst>
          </p:cNvPr>
          <p:cNvSpPr/>
          <p:nvPr/>
        </p:nvSpPr>
        <p:spPr>
          <a:xfrm>
            <a:off x="1977662" y="2223024"/>
            <a:ext cx="321038" cy="186801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88B1E3A-6442-62EE-502D-F4B8BC22159F}"/>
              </a:ext>
            </a:extLst>
          </p:cNvPr>
          <p:cNvSpPr/>
          <p:nvPr/>
        </p:nvSpPr>
        <p:spPr>
          <a:xfrm>
            <a:off x="573862" y="2353354"/>
            <a:ext cx="296088" cy="504146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9D07764-DEEB-E080-66F8-98A9AD85836B}"/>
              </a:ext>
            </a:extLst>
          </p:cNvPr>
          <p:cNvSpPr/>
          <p:nvPr/>
        </p:nvSpPr>
        <p:spPr>
          <a:xfrm>
            <a:off x="656412" y="2857500"/>
            <a:ext cx="213538" cy="219075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9145BBE-A124-EDF1-A558-1D410D15362E}"/>
              </a:ext>
            </a:extLst>
          </p:cNvPr>
          <p:cNvSpPr/>
          <p:nvPr/>
        </p:nvSpPr>
        <p:spPr>
          <a:xfrm>
            <a:off x="874310" y="2171700"/>
            <a:ext cx="170265" cy="598501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FB803A0-D026-066D-5D5A-DDD40665DAF1}"/>
              </a:ext>
            </a:extLst>
          </p:cNvPr>
          <p:cNvSpPr/>
          <p:nvPr/>
        </p:nvSpPr>
        <p:spPr>
          <a:xfrm>
            <a:off x="1796399" y="1913974"/>
            <a:ext cx="184735" cy="495851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3794B4C-5F3B-6684-E9B7-207D1D588F44}"/>
              </a:ext>
            </a:extLst>
          </p:cNvPr>
          <p:cNvSpPr/>
          <p:nvPr/>
        </p:nvSpPr>
        <p:spPr>
          <a:xfrm>
            <a:off x="2151990" y="2409825"/>
            <a:ext cx="146710" cy="269875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53FAE547-2A6D-17B9-490D-3B2E15F06FAB}"/>
              </a:ext>
            </a:extLst>
          </p:cNvPr>
          <p:cNvSpPr/>
          <p:nvPr/>
        </p:nvSpPr>
        <p:spPr>
          <a:xfrm>
            <a:off x="1979759" y="2301314"/>
            <a:ext cx="57606" cy="5760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B43C0876-93A3-0C85-AF19-F374A6F0D45F}"/>
              </a:ext>
            </a:extLst>
          </p:cNvPr>
          <p:cNvSpPr/>
          <p:nvPr/>
        </p:nvSpPr>
        <p:spPr>
          <a:xfrm>
            <a:off x="683616" y="2560543"/>
            <a:ext cx="57606" cy="5760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Portiekwoning 1</a:t>
            </a:r>
            <a:r>
              <a:rPr lang="nl-NL" b="1" baseline="30000" dirty="0"/>
              <a:t>ste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met keuken aan kamer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de vluchtweg voor kamer en keuken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Keuken via kamer dus</a:t>
            </a:r>
            <a:br>
              <a:rPr lang="nl-NL" sz="1100" dirty="0"/>
            </a:br>
            <a:r>
              <a:rPr lang="nl-NL" sz="1100" dirty="0"/>
              <a:t>kamer =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Vluchten via balkon mag niet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A52CCD-1B09-92D6-5683-5F4E9BB01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/>
          <a:stretch/>
        </p:blipFill>
        <p:spPr>
          <a:xfrm>
            <a:off x="106834" y="895349"/>
            <a:ext cx="2275946" cy="2498687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961B3D39-BF39-4452-FD59-FC2C09F1B0E8}"/>
              </a:ext>
            </a:extLst>
          </p:cNvPr>
          <p:cNvSpPr/>
          <p:nvPr/>
        </p:nvSpPr>
        <p:spPr>
          <a:xfrm>
            <a:off x="812006" y="1747838"/>
            <a:ext cx="207169" cy="1490662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DF895C62-FC0C-88D7-82E9-652BB88BBDA3}"/>
              </a:ext>
            </a:extLst>
          </p:cNvPr>
          <p:cNvSpPr/>
          <p:nvPr/>
        </p:nvSpPr>
        <p:spPr>
          <a:xfrm>
            <a:off x="883306" y="2211586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39D3A22-5122-858A-DBF5-D611537D7E36}"/>
              </a:ext>
            </a:extLst>
          </p:cNvPr>
          <p:cNvSpPr/>
          <p:nvPr/>
        </p:nvSpPr>
        <p:spPr>
          <a:xfrm>
            <a:off x="1026787" y="2154993"/>
            <a:ext cx="906788" cy="300075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EFB39845-AD42-1F2D-2519-08586BF9018A}"/>
              </a:ext>
            </a:extLst>
          </p:cNvPr>
          <p:cNvSpPr/>
          <p:nvPr/>
        </p:nvSpPr>
        <p:spPr>
          <a:xfrm>
            <a:off x="1435426" y="2310174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06BD0094-6BBA-DC0B-BE03-C4ADF8A1AA0C}"/>
              </a:ext>
            </a:extLst>
          </p:cNvPr>
          <p:cNvSpPr/>
          <p:nvPr/>
        </p:nvSpPr>
        <p:spPr>
          <a:xfrm>
            <a:off x="883306" y="2885001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E5C5964-7D4C-EF47-6F7A-0A80714EBE73}"/>
              </a:ext>
            </a:extLst>
          </p:cNvPr>
          <p:cNvSpPr/>
          <p:nvPr/>
        </p:nvSpPr>
        <p:spPr>
          <a:xfrm>
            <a:off x="972832" y="965200"/>
            <a:ext cx="627368" cy="279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Graphic 21" descr="Verboden met effen opvulling">
            <a:extLst>
              <a:ext uri="{FF2B5EF4-FFF2-40B4-BE49-F238E27FC236}">
                <a16:creationId xmlns:a16="http://schemas.microsoft.com/office/drawing/2014/main" id="{19D5DA08-7F6E-EB71-78C4-1B407242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890" y="1068767"/>
            <a:ext cx="175833" cy="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Portiekwoning 1</a:t>
            </a:r>
            <a:r>
              <a:rPr lang="nl-NL" b="1" baseline="30000" dirty="0"/>
              <a:t>ste</a:t>
            </a:r>
            <a:r>
              <a:rPr lang="nl-NL" b="1" dirty="0"/>
              <a:t> &amp; 2</a:t>
            </a:r>
            <a:r>
              <a:rPr lang="nl-NL" b="1" baseline="30000" dirty="0"/>
              <a:t>de</a:t>
            </a:r>
            <a:r>
              <a:rPr lang="nl-NL" b="1" dirty="0"/>
              <a:t> met hal en overloop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de enige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Alle verblijfsruimten 2</a:t>
            </a:r>
            <a:r>
              <a:rPr lang="nl-NL" sz="1100" baseline="30000" dirty="0"/>
              <a:t>de</a:t>
            </a:r>
            <a:r>
              <a:rPr lang="nl-NL" sz="1100" dirty="0"/>
              <a:t> op hal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Alle verblijfsruimten 1</a:t>
            </a:r>
            <a:r>
              <a:rPr lang="nl-NL" sz="1100" baseline="30000" dirty="0"/>
              <a:t>ste</a:t>
            </a:r>
            <a:r>
              <a:rPr lang="nl-NL" sz="1100" dirty="0"/>
              <a:t> op overloop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Rookmelder bij entree is BGG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33E4DF-71FD-382C-E870-ADA8DDF12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7406"/>
          <a:stretch/>
        </p:blipFill>
        <p:spPr>
          <a:xfrm>
            <a:off x="191153" y="958426"/>
            <a:ext cx="2303035" cy="24335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396973F-2D7F-7B8D-9F80-BEC6C60499AB}"/>
              </a:ext>
            </a:extLst>
          </p:cNvPr>
          <p:cNvSpPr/>
          <p:nvPr/>
        </p:nvSpPr>
        <p:spPr>
          <a:xfrm>
            <a:off x="247389" y="1802127"/>
            <a:ext cx="196364" cy="1303023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9CBD5B-FE6C-1B59-29C5-91491568FA41}"/>
              </a:ext>
            </a:extLst>
          </p:cNvPr>
          <p:cNvSpPr/>
          <p:nvPr/>
        </p:nvSpPr>
        <p:spPr>
          <a:xfrm>
            <a:off x="443752" y="1582626"/>
            <a:ext cx="196363" cy="424768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4E81945-C5F4-34CF-0C72-29E07C405A75}"/>
              </a:ext>
            </a:extLst>
          </p:cNvPr>
          <p:cNvSpPr/>
          <p:nvPr/>
        </p:nvSpPr>
        <p:spPr>
          <a:xfrm>
            <a:off x="640115" y="1582626"/>
            <a:ext cx="312385" cy="424767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A2DE230-85FA-DBF5-642B-301C68FA1565}"/>
              </a:ext>
            </a:extLst>
          </p:cNvPr>
          <p:cNvSpPr/>
          <p:nvPr/>
        </p:nvSpPr>
        <p:spPr>
          <a:xfrm>
            <a:off x="1364015" y="1599295"/>
            <a:ext cx="515234" cy="886729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F1BD338C-4E3F-E7E2-7E58-9183EA0D0207}"/>
              </a:ext>
            </a:extLst>
          </p:cNvPr>
          <p:cNvSpPr/>
          <p:nvPr/>
        </p:nvSpPr>
        <p:spPr>
          <a:xfrm>
            <a:off x="300808" y="2809341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D3CCDA97-066E-802C-636D-952F95F1054F}"/>
              </a:ext>
            </a:extLst>
          </p:cNvPr>
          <p:cNvSpPr/>
          <p:nvPr/>
        </p:nvSpPr>
        <p:spPr>
          <a:xfrm>
            <a:off x="507567" y="1757364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7297D5E8-8590-F8A8-26CF-01809C4A5F3C}"/>
              </a:ext>
            </a:extLst>
          </p:cNvPr>
          <p:cNvSpPr/>
          <p:nvPr/>
        </p:nvSpPr>
        <p:spPr>
          <a:xfrm>
            <a:off x="1576869" y="1771652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ADA5C91-1F6F-CAC9-41C7-EEDE7B481DC6}"/>
              </a:ext>
            </a:extLst>
          </p:cNvPr>
          <p:cNvSpPr/>
          <p:nvPr/>
        </p:nvSpPr>
        <p:spPr>
          <a:xfrm>
            <a:off x="1897856" y="1599295"/>
            <a:ext cx="392908" cy="439055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A118EC2-9484-B711-F2B5-68009B2894AC}"/>
              </a:ext>
            </a:extLst>
          </p:cNvPr>
          <p:cNvSpPr txBox="1"/>
          <p:nvPr/>
        </p:nvSpPr>
        <p:spPr>
          <a:xfrm>
            <a:off x="131043" y="3291353"/>
            <a:ext cx="850589" cy="21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i="1" dirty="0"/>
              <a:t>Deur op BGG</a:t>
            </a:r>
          </a:p>
        </p:txBody>
      </p:sp>
    </p:spTree>
    <p:extLst>
      <p:ext uri="{BB962C8B-B14F-4D97-AF65-F5344CB8AC3E}">
        <p14:creationId xmlns:p14="http://schemas.microsoft.com/office/powerpoint/2010/main" val="341220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Portiekwoning 1</a:t>
            </a:r>
            <a:r>
              <a:rPr lang="nl-NL" b="1" baseline="30000" dirty="0"/>
              <a:t>ste</a:t>
            </a:r>
            <a:r>
              <a:rPr lang="nl-NL" b="1" dirty="0"/>
              <a:t> &amp; 2</a:t>
            </a:r>
            <a:r>
              <a:rPr lang="nl-NL" b="1" baseline="30000" dirty="0"/>
              <a:t>de</a:t>
            </a:r>
            <a:r>
              <a:rPr lang="nl-NL" b="1" dirty="0"/>
              <a:t> met keuken aan kamer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de vluchtweg voor kamer, keuken en 2</a:t>
            </a:r>
            <a:r>
              <a:rPr lang="nl-NL" sz="1100" baseline="30000" dirty="0"/>
              <a:t>de</a:t>
            </a:r>
            <a:r>
              <a:rPr lang="nl-NL" sz="11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Keuken via kamer dus </a:t>
            </a:r>
            <a:br>
              <a:rPr lang="nl-NL" sz="1100" dirty="0"/>
            </a:br>
            <a:r>
              <a:rPr lang="nl-NL" sz="1100" dirty="0"/>
              <a:t>kamer is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Vluchten via dakterras mag niet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144191-7EB0-63EB-4399-95EC2605B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" y="837582"/>
            <a:ext cx="2392042" cy="2490764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5BDBD345-BC8F-F1DC-C4DF-6F966B47FA4F}"/>
              </a:ext>
            </a:extLst>
          </p:cNvPr>
          <p:cNvSpPr/>
          <p:nvPr/>
        </p:nvSpPr>
        <p:spPr>
          <a:xfrm>
            <a:off x="685800" y="1856839"/>
            <a:ext cx="262176" cy="394834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2F80B3EC-26E4-6A60-66E8-48EC5083F6E0}"/>
              </a:ext>
            </a:extLst>
          </p:cNvPr>
          <p:cNvSpPr/>
          <p:nvPr/>
        </p:nvSpPr>
        <p:spPr>
          <a:xfrm>
            <a:off x="953360" y="1397794"/>
            <a:ext cx="392046" cy="718028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oomdiagram: Verbindingslijn 13">
            <a:extLst>
              <a:ext uri="{FF2B5EF4-FFF2-40B4-BE49-F238E27FC236}">
                <a16:creationId xmlns:a16="http://schemas.microsoft.com/office/drawing/2014/main" id="{25FA226C-8D29-AE47-6328-61AFFD641B1C}"/>
              </a:ext>
            </a:extLst>
          </p:cNvPr>
          <p:cNvSpPr/>
          <p:nvPr/>
        </p:nvSpPr>
        <p:spPr>
          <a:xfrm>
            <a:off x="825033" y="2016771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AA327AF-EEED-17A1-DE2F-306F2DCAAD5E}"/>
              </a:ext>
            </a:extLst>
          </p:cNvPr>
          <p:cNvSpPr/>
          <p:nvPr/>
        </p:nvSpPr>
        <p:spPr>
          <a:xfrm>
            <a:off x="1533286" y="1856839"/>
            <a:ext cx="262177" cy="171302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445B3D9-78C4-0F3B-17F1-6387BF4628BF}"/>
              </a:ext>
            </a:extLst>
          </p:cNvPr>
          <p:cNvSpPr/>
          <p:nvPr/>
        </p:nvSpPr>
        <p:spPr>
          <a:xfrm>
            <a:off x="195302" y="2216944"/>
            <a:ext cx="124292" cy="542926"/>
          </a:xfrm>
          <a:custGeom>
            <a:avLst/>
            <a:gdLst>
              <a:gd name="connsiteX0" fmla="*/ 0 w 121682"/>
              <a:gd name="connsiteY0" fmla="*/ 0 h 540544"/>
              <a:gd name="connsiteX1" fmla="*/ 121682 w 121682"/>
              <a:gd name="connsiteY1" fmla="*/ 0 h 540544"/>
              <a:gd name="connsiteX2" fmla="*/ 121682 w 121682"/>
              <a:gd name="connsiteY2" fmla="*/ 540544 h 540544"/>
              <a:gd name="connsiteX3" fmla="*/ 0 w 121682"/>
              <a:gd name="connsiteY3" fmla="*/ 540544 h 540544"/>
              <a:gd name="connsiteX4" fmla="*/ 0 w 121682"/>
              <a:gd name="connsiteY4" fmla="*/ 0 h 540544"/>
              <a:gd name="connsiteX0" fmla="*/ 0 w 124063"/>
              <a:gd name="connsiteY0" fmla="*/ 0 h 540544"/>
              <a:gd name="connsiteX1" fmla="*/ 124063 w 124063"/>
              <a:gd name="connsiteY1" fmla="*/ 85725 h 540544"/>
              <a:gd name="connsiteX2" fmla="*/ 121682 w 124063"/>
              <a:gd name="connsiteY2" fmla="*/ 540544 h 540544"/>
              <a:gd name="connsiteX3" fmla="*/ 0 w 124063"/>
              <a:gd name="connsiteY3" fmla="*/ 540544 h 540544"/>
              <a:gd name="connsiteX4" fmla="*/ 0 w 124063"/>
              <a:gd name="connsiteY4" fmla="*/ 0 h 540544"/>
              <a:gd name="connsiteX0" fmla="*/ 0 w 124292"/>
              <a:gd name="connsiteY0" fmla="*/ 0 h 542926"/>
              <a:gd name="connsiteX1" fmla="*/ 124063 w 124292"/>
              <a:gd name="connsiteY1" fmla="*/ 85725 h 542926"/>
              <a:gd name="connsiteX2" fmla="*/ 124063 w 124292"/>
              <a:gd name="connsiteY2" fmla="*/ 542926 h 542926"/>
              <a:gd name="connsiteX3" fmla="*/ 0 w 124292"/>
              <a:gd name="connsiteY3" fmla="*/ 540544 h 542926"/>
              <a:gd name="connsiteX4" fmla="*/ 0 w 124292"/>
              <a:gd name="connsiteY4" fmla="*/ 0 h 5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92" h="542926">
                <a:moveTo>
                  <a:pt x="0" y="0"/>
                </a:moveTo>
                <a:lnTo>
                  <a:pt x="124063" y="85725"/>
                </a:lnTo>
                <a:cubicBezTo>
                  <a:pt x="123269" y="237331"/>
                  <a:pt x="124857" y="391320"/>
                  <a:pt x="124063" y="542926"/>
                </a:cubicBezTo>
                <a:lnTo>
                  <a:pt x="0" y="540544"/>
                </a:lnTo>
                <a:lnTo>
                  <a:pt x="0" y="0"/>
                </a:lnTo>
                <a:close/>
              </a:path>
            </a:pathLst>
          </a:cu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909C4F43-8D8B-8C48-3688-3CAC9CC85CA1}"/>
              </a:ext>
            </a:extLst>
          </p:cNvPr>
          <p:cNvSpPr/>
          <p:nvPr/>
        </p:nvSpPr>
        <p:spPr>
          <a:xfrm>
            <a:off x="204825" y="2489201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29DCAA81-0F25-830A-7C12-780CACC619D8}"/>
              </a:ext>
            </a:extLst>
          </p:cNvPr>
          <p:cNvSpPr/>
          <p:nvPr/>
        </p:nvSpPr>
        <p:spPr>
          <a:xfrm>
            <a:off x="1125070" y="1835410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7C1016F2-070C-B2C9-5E56-41B4A605C669}"/>
              </a:ext>
            </a:extLst>
          </p:cNvPr>
          <p:cNvSpPr/>
          <p:nvPr/>
        </p:nvSpPr>
        <p:spPr>
          <a:xfrm>
            <a:off x="1677352" y="1901602"/>
            <a:ext cx="89526" cy="8952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6D1F75C-2477-0D78-4B5C-293A4878C1FF}"/>
              </a:ext>
            </a:extLst>
          </p:cNvPr>
          <p:cNvSpPr/>
          <p:nvPr/>
        </p:nvSpPr>
        <p:spPr>
          <a:xfrm>
            <a:off x="1657350" y="1691054"/>
            <a:ext cx="288132" cy="165786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B0D29E8-9CD7-959F-6501-8D0B0C9BCE65}"/>
              </a:ext>
            </a:extLst>
          </p:cNvPr>
          <p:cNvSpPr/>
          <p:nvPr/>
        </p:nvSpPr>
        <p:spPr>
          <a:xfrm>
            <a:off x="1535669" y="2028141"/>
            <a:ext cx="121682" cy="223532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Graphic 27" descr="Verboden met effen opvulling">
            <a:extLst>
              <a:ext uri="{FF2B5EF4-FFF2-40B4-BE49-F238E27FC236}">
                <a16:creationId xmlns:a16="http://schemas.microsoft.com/office/drawing/2014/main" id="{FF91BE28-B6C2-6C70-5875-BFE82495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463" y="2590327"/>
            <a:ext cx="175833" cy="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21AC8DF-FC8D-9424-CD5E-674221F9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t="11734" r="10343"/>
          <a:stretch/>
        </p:blipFill>
        <p:spPr>
          <a:xfrm>
            <a:off x="338621" y="952500"/>
            <a:ext cx="1872709" cy="2546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AA6F53-2444-F5D6-E38F-2F6E445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51" y="157440"/>
            <a:ext cx="2141459" cy="45661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Appartement met </a:t>
            </a:r>
            <a:r>
              <a:rPr lang="nl-NL" b="1" dirty="0" err="1"/>
              <a:t>sl.kamer</a:t>
            </a:r>
            <a:r>
              <a:rPr lang="nl-NL" b="1" dirty="0"/>
              <a:t> aan </a:t>
            </a:r>
            <a:r>
              <a:rPr lang="nl-NL" b="1" dirty="0" err="1"/>
              <a:t>wn.kamer</a:t>
            </a: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1E22F-4FC4-2380-69D5-4BB455E8E374}"/>
              </a:ext>
            </a:extLst>
          </p:cNvPr>
          <p:cNvSpPr txBox="1"/>
          <p:nvPr/>
        </p:nvSpPr>
        <p:spPr>
          <a:xfrm>
            <a:off x="160187" y="3670949"/>
            <a:ext cx="22225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Voordeur is de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Slaapkamer via kamer dus </a:t>
            </a:r>
            <a:br>
              <a:rPr lang="nl-NL" sz="1100" dirty="0"/>
            </a:br>
            <a:r>
              <a:rPr lang="nl-NL" sz="1100" dirty="0"/>
              <a:t>kamer is vluchtweg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Vluchten via balkon mag niet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196F9CB-397D-8D39-4728-E78C1D28AEB3}"/>
              </a:ext>
            </a:extLst>
          </p:cNvPr>
          <p:cNvSpPr/>
          <p:nvPr/>
        </p:nvSpPr>
        <p:spPr>
          <a:xfrm>
            <a:off x="1071061" y="1397794"/>
            <a:ext cx="291014" cy="1874044"/>
          </a:xfrm>
          <a:prstGeom prst="rect">
            <a:avLst/>
          </a:prstGeom>
          <a:solidFill>
            <a:srgbClr val="A9D18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82418E64-7AD3-25E2-1DDF-83049DC735C1}"/>
              </a:ext>
            </a:extLst>
          </p:cNvPr>
          <p:cNvSpPr/>
          <p:nvPr/>
        </p:nvSpPr>
        <p:spPr>
          <a:xfrm>
            <a:off x="1130593" y="1775847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DCD7228C-420B-97A6-323A-CBF97445B42C}"/>
              </a:ext>
            </a:extLst>
          </p:cNvPr>
          <p:cNvSpPr/>
          <p:nvPr/>
        </p:nvSpPr>
        <p:spPr>
          <a:xfrm>
            <a:off x="1167903" y="3042626"/>
            <a:ext cx="91777" cy="9177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FFF92D6-200B-3F7A-3EC9-324E5D43F392}"/>
              </a:ext>
            </a:extLst>
          </p:cNvPr>
          <p:cNvSpPr/>
          <p:nvPr/>
        </p:nvSpPr>
        <p:spPr>
          <a:xfrm>
            <a:off x="1362075" y="2662238"/>
            <a:ext cx="64770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Badkamer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8D3780E-9247-E32C-8FEC-F8499CE6C9E0}"/>
              </a:ext>
            </a:extLst>
          </p:cNvPr>
          <p:cNvSpPr/>
          <p:nvPr/>
        </p:nvSpPr>
        <p:spPr>
          <a:xfrm>
            <a:off x="2081213" y="2157413"/>
            <a:ext cx="301567" cy="93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phic 10" descr="Verboden met effen opvulling">
            <a:extLst>
              <a:ext uri="{FF2B5EF4-FFF2-40B4-BE49-F238E27FC236}">
                <a16:creationId xmlns:a16="http://schemas.microsoft.com/office/drawing/2014/main" id="{FCEAE9B9-B6B8-789D-0F9D-352DD0863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5416" y="1120509"/>
            <a:ext cx="175833" cy="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3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356</Words>
  <Application>Microsoft Office PowerPoint</Application>
  <PresentationFormat>Aangepast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230 Volt voeding of  9 Volt lithium batterij?</vt:lpstr>
      <vt:lpstr>Rookmelder op zolder?</vt:lpstr>
      <vt:lpstr>Compact  appartement</vt:lpstr>
      <vt:lpstr>Galerijflat  met gang en hal</vt:lpstr>
      <vt:lpstr>Compacte   eengezinswoning</vt:lpstr>
      <vt:lpstr>Portiekwoning 1ste  met keuken aan kamer</vt:lpstr>
      <vt:lpstr>Portiekwoning 1ste &amp; 2de met hal en overloop</vt:lpstr>
      <vt:lpstr>Portiekwoning 1ste &amp; 2de met keuken aan kamer</vt:lpstr>
      <vt:lpstr>Appartement met sl.kamer aan wn.kamer</vt:lpstr>
      <vt:lpstr>Eengezinswoning met woonkamer aan tuin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230 Volt voeding of 9 Volt lithium batterij?</dc:title>
  <dc:creator>John Bouwman</dc:creator>
  <cp:lastModifiedBy>John Bouwman</cp:lastModifiedBy>
  <cp:revision>5</cp:revision>
  <dcterms:created xsi:type="dcterms:W3CDTF">2023-01-12T09:48:36Z</dcterms:created>
  <dcterms:modified xsi:type="dcterms:W3CDTF">2023-06-14T09:30:17Z</dcterms:modified>
</cp:coreProperties>
</file>